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302" r:id="rId3"/>
    <p:sldId id="332" r:id="rId4"/>
    <p:sldId id="321" r:id="rId5"/>
    <p:sldId id="320" r:id="rId6"/>
    <p:sldId id="331" r:id="rId7"/>
    <p:sldId id="330" r:id="rId8"/>
    <p:sldId id="303" r:id="rId9"/>
    <p:sldId id="306" r:id="rId10"/>
    <p:sldId id="307" r:id="rId11"/>
    <p:sldId id="336" r:id="rId12"/>
    <p:sldId id="313" r:id="rId13"/>
    <p:sldId id="333" r:id="rId14"/>
    <p:sldId id="334" r:id="rId15"/>
    <p:sldId id="337" r:id="rId16"/>
    <p:sldId id="289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97" d="100"/>
          <a:sy n="97" d="100"/>
        </p:scale>
        <p:origin x="-10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viral%20Sachan\Downloads\20190831_151312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78080442648"/>
          <c:y val="0.145678254754058"/>
          <c:w val="0.616962864439242"/>
          <c:h val="0.799566584387103"/>
        </c:manualLayout>
      </c:layout>
      <c:doughnutChart>
        <c:varyColors val="1"/>
        <c:ser>
          <c:idx val="0"/>
          <c:order val="0"/>
          <c:tx>
            <c:strRef>
              <c:f>'20190831_151312'!$B$1</c:f>
              <c:strCache>
                <c:ptCount val="1"/>
                <c:pt idx="0">
                  <c:v>Capacity (in MW)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'20190831_151312'!$A$2:$A$5</c:f>
              <c:strCache>
                <c:ptCount val="4"/>
                <c:pt idx="0">
                  <c:v>Coal</c:v>
                </c:pt>
                <c:pt idx="1">
                  <c:v>Gas</c:v>
                </c:pt>
                <c:pt idx="2">
                  <c:v>RES</c:v>
                </c:pt>
                <c:pt idx="3">
                  <c:v>Hydro</c:v>
                </c:pt>
              </c:strCache>
            </c:strRef>
          </c:cat>
          <c:val>
            <c:numRef>
              <c:f>'20190831_151312'!$B$2:$B$5</c:f>
              <c:numCache>
                <c:formatCode>General</c:formatCode>
                <c:ptCount val="4"/>
                <c:pt idx="0">
                  <c:v>48074.0</c:v>
                </c:pt>
                <c:pt idx="1">
                  <c:v>5984.306000000001</c:v>
                </c:pt>
                <c:pt idx="2">
                  <c:v>928.0</c:v>
                </c:pt>
                <c:pt idx="3">
                  <c:v>800.0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E8-4467-94B5-85DC671BF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0502529261545015"/>
          <c:y val="0.765178785664052"/>
          <c:w val="0.268412960204303"/>
          <c:h val="0.066695119765020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2400" b="1" dirty="0" smtClean="0">
                <a:effectLst/>
              </a:rPr>
              <a:t>Mining Risks </a:t>
            </a:r>
            <a:endParaRPr lang="en-IN" sz="2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Land Acquistion</c:v>
                </c:pt>
                <c:pt idx="1">
                  <c:v>Statutory Manpower</c:v>
                </c:pt>
                <c:pt idx="2">
                  <c:v>CHP Commisioning</c:v>
                </c:pt>
                <c:pt idx="3">
                  <c:v>Safety &amp; Env Compliances</c:v>
                </c:pt>
                <c:pt idx="4">
                  <c:v>Volume &amp; Quality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6.0</c:v>
                </c:pt>
                <c:pt idx="1">
                  <c:v>3.2</c:v>
                </c:pt>
                <c:pt idx="2">
                  <c:v>2.0</c:v>
                </c:pt>
                <c:pt idx="3">
                  <c:v>3.0</c:v>
                </c:pt>
                <c:pt idx="4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64-4334-9438-2834F1DD9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IN" smtClean="0"/>
              <a:t>12-09-2019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8B521-670A-4D0D-9F28-A35BF11C944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453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2" tIns="48327" rIns="96652" bIns="48327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2" tIns="48327" rIns="96652" bIns="48327" rtlCol="0"/>
          <a:lstStyle>
            <a:lvl1pPr algn="r">
              <a:defRPr sz="1200"/>
            </a:lvl1pPr>
          </a:lstStyle>
          <a:p>
            <a:r>
              <a:rPr lang="en-IN" smtClean="0"/>
              <a:t>12-09-2019</a:t>
            </a:r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2" tIns="48327" rIns="96652" bIns="48327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52" tIns="48327" rIns="96652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6652" tIns="48327" rIns="96652" bIns="48327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6652" tIns="48327" rIns="96652" bIns="48327" rtlCol="0" anchor="b"/>
          <a:lstStyle>
            <a:lvl1pPr algn="r">
              <a:defRPr sz="1200"/>
            </a:lvl1pPr>
          </a:lstStyle>
          <a:p>
            <a:fld id="{75DA58A2-A81E-4B39-8BAF-22C667518D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92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>
              <a:latin typeface="Roboto Thin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511B06-AEB7-4FF3-8778-B7402EB5DB0C}" type="slidenum">
              <a:rPr lang="en-IN" altLang="en-US" smtClean="0"/>
              <a:pPr/>
              <a:t>6</a:t>
            </a:fld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207597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11344" algn="l"/>
                <a:tab pos="1422687" algn="l"/>
                <a:tab pos="2134033" algn="l"/>
                <a:tab pos="2845377" algn="l"/>
              </a:tabLst>
              <a:defRPr sz="1200">
                <a:solidFill>
                  <a:schemeClr val="tx1"/>
                </a:solidFill>
                <a:latin typeface="Roboto Thin"/>
              </a:defRPr>
            </a:lvl1pPr>
            <a:lvl2pPr marL="785162" indent="-301985">
              <a:spcBef>
                <a:spcPct val="30000"/>
              </a:spcBef>
              <a:tabLst>
                <a:tab pos="711344" algn="l"/>
                <a:tab pos="1422687" algn="l"/>
                <a:tab pos="2134033" algn="l"/>
                <a:tab pos="2845377" algn="l"/>
              </a:tabLst>
              <a:defRPr sz="1200">
                <a:solidFill>
                  <a:schemeClr val="tx1"/>
                </a:solidFill>
                <a:latin typeface="Roboto Thin"/>
              </a:defRPr>
            </a:lvl2pPr>
            <a:lvl3pPr marL="1207944" indent="-241589">
              <a:spcBef>
                <a:spcPct val="30000"/>
              </a:spcBef>
              <a:tabLst>
                <a:tab pos="711344" algn="l"/>
                <a:tab pos="1422687" algn="l"/>
                <a:tab pos="2134033" algn="l"/>
                <a:tab pos="2845377" algn="l"/>
              </a:tabLst>
              <a:defRPr sz="1200">
                <a:solidFill>
                  <a:schemeClr val="tx1"/>
                </a:solidFill>
                <a:latin typeface="Roboto Thin"/>
              </a:defRPr>
            </a:lvl3pPr>
            <a:lvl4pPr marL="1691119" indent="-241589">
              <a:spcBef>
                <a:spcPct val="30000"/>
              </a:spcBef>
              <a:tabLst>
                <a:tab pos="711344" algn="l"/>
                <a:tab pos="1422687" algn="l"/>
                <a:tab pos="2134033" algn="l"/>
                <a:tab pos="2845377" algn="l"/>
              </a:tabLst>
              <a:defRPr sz="1200">
                <a:solidFill>
                  <a:schemeClr val="tx1"/>
                </a:solidFill>
                <a:latin typeface="Roboto Thin"/>
              </a:defRPr>
            </a:lvl4pPr>
            <a:lvl5pPr marL="2174297" indent="-241589">
              <a:spcBef>
                <a:spcPct val="30000"/>
              </a:spcBef>
              <a:tabLst>
                <a:tab pos="711344" algn="l"/>
                <a:tab pos="1422687" algn="l"/>
                <a:tab pos="2134033" algn="l"/>
                <a:tab pos="2845377" algn="l"/>
              </a:tabLst>
              <a:defRPr sz="1200">
                <a:solidFill>
                  <a:schemeClr val="tx1"/>
                </a:solidFill>
                <a:latin typeface="Roboto Thin"/>
              </a:defRPr>
            </a:lvl5pPr>
            <a:lvl6pPr marL="2657474" indent="-241589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344" algn="l"/>
                <a:tab pos="1422687" algn="l"/>
                <a:tab pos="2134033" algn="l"/>
                <a:tab pos="2845377" algn="l"/>
              </a:tabLst>
              <a:defRPr sz="1200">
                <a:solidFill>
                  <a:schemeClr val="tx1"/>
                </a:solidFill>
                <a:latin typeface="Roboto Thin"/>
              </a:defRPr>
            </a:lvl6pPr>
            <a:lvl7pPr marL="3140653" indent="-241589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344" algn="l"/>
                <a:tab pos="1422687" algn="l"/>
                <a:tab pos="2134033" algn="l"/>
                <a:tab pos="2845377" algn="l"/>
              </a:tabLst>
              <a:defRPr sz="1200">
                <a:solidFill>
                  <a:schemeClr val="tx1"/>
                </a:solidFill>
                <a:latin typeface="Roboto Thin"/>
              </a:defRPr>
            </a:lvl7pPr>
            <a:lvl8pPr marL="3623829" indent="-241589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344" algn="l"/>
                <a:tab pos="1422687" algn="l"/>
                <a:tab pos="2134033" algn="l"/>
                <a:tab pos="2845377" algn="l"/>
              </a:tabLst>
              <a:defRPr sz="1200">
                <a:solidFill>
                  <a:schemeClr val="tx1"/>
                </a:solidFill>
                <a:latin typeface="Roboto Thin"/>
              </a:defRPr>
            </a:lvl8pPr>
            <a:lvl9pPr marL="4107007" indent="-241589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344" algn="l"/>
                <a:tab pos="1422687" algn="l"/>
                <a:tab pos="2134033" algn="l"/>
                <a:tab pos="2845377" algn="l"/>
              </a:tabLst>
              <a:defRPr sz="1200">
                <a:solidFill>
                  <a:schemeClr val="tx1"/>
                </a:solidFill>
                <a:latin typeface="Roboto Thin"/>
              </a:defRPr>
            </a:lvl9pPr>
          </a:lstStyle>
          <a:p>
            <a:pPr>
              <a:spcBef>
                <a:spcPct val="0"/>
              </a:spcBef>
            </a:pPr>
            <a:fld id="{6BA5ADE2-D6B9-4BE4-98B3-AD423E507B1C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98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817563"/>
            <a:ext cx="7153275" cy="4024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6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9014" y="5104216"/>
            <a:ext cx="6057948" cy="483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9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8B7BB502-17F0-4315-9CC6-1B0288F3971E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225" y="793750"/>
            <a:ext cx="6959600" cy="3914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5594" y="4959329"/>
            <a:ext cx="5808135" cy="4698838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9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13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96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529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layou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3"/>
          <p:cNvSpPr/>
          <p:nvPr userDrawn="1"/>
        </p:nvSpPr>
        <p:spPr>
          <a:xfrm rot="16200000">
            <a:off x="-147638" y="625474"/>
            <a:ext cx="779463" cy="65088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9503" tIns="39750" rIns="79503" bIns="39750" anchor="ctr"/>
          <a:lstStyle/>
          <a:p>
            <a:pPr marL="0" marR="0" lvl="0" indent="0" algn="ctr" defTabSz="7164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Rectangle 144"/>
          <p:cNvSpPr/>
          <p:nvPr userDrawn="1"/>
        </p:nvSpPr>
        <p:spPr>
          <a:xfrm rot="16200000">
            <a:off x="-503237" y="612775"/>
            <a:ext cx="1189038" cy="90487"/>
          </a:xfrm>
          <a:prstGeom prst="rect">
            <a:avLst/>
          </a:prstGeom>
          <a:solidFill>
            <a:srgbClr val="0067A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64446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57200" y="1028700"/>
            <a:ext cx="10332720" cy="0"/>
          </a:xfrm>
          <a:prstGeom prst="line">
            <a:avLst/>
          </a:prstGeom>
          <a:noFill/>
          <a:ln w="19050" cap="flat" cmpd="sng" algn="ctr">
            <a:solidFill>
              <a:srgbClr val="0067AC"/>
            </a:solidFill>
            <a:prstDash val="solid"/>
            <a:miter lim="800000"/>
          </a:ln>
          <a:effectLst/>
        </p:spPr>
      </p:cxnSp>
      <p:cxnSp>
        <p:nvCxnSpPr>
          <p:cNvPr id="41" name="Straight Connector 40"/>
          <p:cNvCxnSpPr/>
          <p:nvPr userDrawn="1"/>
        </p:nvCxnSpPr>
        <p:spPr>
          <a:xfrm>
            <a:off x="457200" y="212725"/>
            <a:ext cx="10332720" cy="0"/>
          </a:xfrm>
          <a:prstGeom prst="line">
            <a:avLst/>
          </a:prstGeom>
          <a:noFill/>
          <a:ln w="19050" cap="flat" cmpd="sng" algn="ctr">
            <a:solidFill>
              <a:srgbClr val="0067AC"/>
            </a:solidFill>
            <a:prstDash val="solid"/>
            <a:miter lim="800000"/>
          </a:ln>
          <a:effectLst/>
        </p:spPr>
      </p:cxnSp>
      <p:pic>
        <p:nvPicPr>
          <p:cNvPr id="42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0" y="307976"/>
            <a:ext cx="1397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77199"/>
            <a:ext cx="10325099" cy="7000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357313"/>
            <a:ext cx="11430000" cy="4840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Rectangle 28"/>
          <p:cNvSpPr>
            <a:spLocks noChangeArrowheads="1"/>
          </p:cNvSpPr>
          <p:nvPr userDrawn="1"/>
        </p:nvSpPr>
        <p:spPr bwMode="gray">
          <a:xfrm>
            <a:off x="-7" y="6422740"/>
            <a:ext cx="12188825" cy="182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zh-CN" altLang="en-US">
              <a:ea typeface="宋体" charset="-122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" y="6534388"/>
            <a:ext cx="11445240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Copyright © 2016 Your Company All Rights Reserved.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11390502" y="6555105"/>
            <a:ext cx="503237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GB" sz="900">
                <a:solidFill>
                  <a:srgbClr val="595959"/>
                </a:solidFill>
                <a:latin typeface="Calibri" pitchFamily="34" charset="0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9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/>
          </p:cNvPr>
          <p:cNvSpPr/>
          <p:nvPr userDrawn="1"/>
        </p:nvSpPr>
        <p:spPr>
          <a:xfrm>
            <a:off x="3352800" y="2928938"/>
            <a:ext cx="8839200" cy="790575"/>
          </a:xfrm>
          <a:prstGeom prst="rect">
            <a:avLst/>
          </a:prstGeom>
          <a:solidFill>
            <a:srgbClr val="0067A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1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1350" y="3052763"/>
            <a:ext cx="1397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図プレースホルダー 4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2351802" cy="2236522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3577196" y="2984988"/>
            <a:ext cx="8390409" cy="6784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spc="0" baseline="0">
                <a:solidFill>
                  <a:schemeClr val="bg1"/>
                </a:solidFill>
                <a:latin typeface="Univers 45 Light" pitchFamily="34" charset="0"/>
              </a:defRPr>
            </a:lvl1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49" name="図プレースホルダー 4"/>
          <p:cNvSpPr>
            <a:spLocks noGrp="1"/>
          </p:cNvSpPr>
          <p:nvPr>
            <p:ph type="pic" sz="quarter" idx="40"/>
          </p:nvPr>
        </p:nvSpPr>
        <p:spPr>
          <a:xfrm>
            <a:off x="2460104" y="0"/>
            <a:ext cx="2351802" cy="2236522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50" name="図プレースホルダー 4"/>
          <p:cNvSpPr>
            <a:spLocks noGrp="1"/>
          </p:cNvSpPr>
          <p:nvPr>
            <p:ph type="pic" sz="quarter" idx="41"/>
          </p:nvPr>
        </p:nvSpPr>
        <p:spPr>
          <a:xfrm>
            <a:off x="4920208" y="0"/>
            <a:ext cx="2351802" cy="2236522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51" name="図プレースホルダー 4"/>
          <p:cNvSpPr>
            <a:spLocks noGrp="1"/>
          </p:cNvSpPr>
          <p:nvPr>
            <p:ph type="pic" sz="quarter" idx="42"/>
          </p:nvPr>
        </p:nvSpPr>
        <p:spPr>
          <a:xfrm>
            <a:off x="7380312" y="0"/>
            <a:ext cx="2351802" cy="2236522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52" name="図プレースホルダー 4"/>
          <p:cNvSpPr>
            <a:spLocks noGrp="1"/>
          </p:cNvSpPr>
          <p:nvPr>
            <p:ph type="pic" sz="quarter" idx="43"/>
          </p:nvPr>
        </p:nvSpPr>
        <p:spPr>
          <a:xfrm>
            <a:off x="9840416" y="0"/>
            <a:ext cx="2351802" cy="2236522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53" name="図プレースホルダー 4"/>
          <p:cNvSpPr>
            <a:spLocks noGrp="1"/>
          </p:cNvSpPr>
          <p:nvPr>
            <p:ph type="pic" sz="quarter" idx="44"/>
          </p:nvPr>
        </p:nvSpPr>
        <p:spPr>
          <a:xfrm>
            <a:off x="0" y="4620597"/>
            <a:ext cx="2351802" cy="2236522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54" name="図プレースホルダー 4"/>
          <p:cNvSpPr>
            <a:spLocks noGrp="1"/>
          </p:cNvSpPr>
          <p:nvPr>
            <p:ph type="pic" sz="quarter" idx="45"/>
          </p:nvPr>
        </p:nvSpPr>
        <p:spPr>
          <a:xfrm>
            <a:off x="2460104" y="4620597"/>
            <a:ext cx="2351802" cy="2236522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55" name="図プレースホルダー 4"/>
          <p:cNvSpPr>
            <a:spLocks noGrp="1"/>
          </p:cNvSpPr>
          <p:nvPr>
            <p:ph type="pic" sz="quarter" idx="46"/>
          </p:nvPr>
        </p:nvSpPr>
        <p:spPr>
          <a:xfrm>
            <a:off x="4920208" y="4620597"/>
            <a:ext cx="2351802" cy="2236522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56" name="図プレースホルダー 4"/>
          <p:cNvSpPr>
            <a:spLocks noGrp="1"/>
          </p:cNvSpPr>
          <p:nvPr>
            <p:ph type="pic" sz="quarter" idx="47"/>
          </p:nvPr>
        </p:nvSpPr>
        <p:spPr>
          <a:xfrm>
            <a:off x="7380312" y="4620597"/>
            <a:ext cx="2351802" cy="2236522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57" name="図プレースホルダー 4"/>
          <p:cNvSpPr>
            <a:spLocks noGrp="1"/>
          </p:cNvSpPr>
          <p:nvPr>
            <p:ph type="pic" sz="quarter" idx="48"/>
          </p:nvPr>
        </p:nvSpPr>
        <p:spPr>
          <a:xfrm>
            <a:off x="9840416" y="4620597"/>
            <a:ext cx="2351802" cy="2236522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090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1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4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791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68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27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56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347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04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50AE-5EB5-4113-BD6B-BF6F81924AA4}" type="datetimeFigureOut">
              <a:rPr lang="en-IN" smtClean="0"/>
              <a:pPr/>
              <a:t>24/09/19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D6D1-FC28-4677-AA6F-993BAEA2CF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84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86861" y="1040790"/>
            <a:ext cx="11386039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endParaRPr lang="en-US" altLang="en-US" sz="2400" b="1" i="1" dirty="0" smtClean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en-US" altLang="en-US" sz="2400" b="1" i="1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400" b="1" dirty="0" smtClean="0"/>
              <a:t>7th </a:t>
            </a:r>
            <a:r>
              <a:rPr lang="en-US" sz="2400" b="1" dirty="0"/>
              <a:t>Roundtable Conference on Coal</a:t>
            </a:r>
            <a:r>
              <a:rPr lang="en-US" b="1" dirty="0"/>
              <a:t> </a:t>
            </a:r>
            <a:endParaRPr lang="en-US" altLang="en-US" b="1" i="1" dirty="0" smtClean="0">
              <a:solidFill>
                <a:srgbClr val="0033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en-US" altLang="en-US" sz="2400" b="1" dirty="0" smtClean="0">
              <a:solidFill>
                <a:srgbClr val="0033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altLang="en-US" sz="2400" b="1" dirty="0" smtClean="0">
                <a:solidFill>
                  <a:srgbClr val="0033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24.09.2019</a:t>
            </a:r>
          </a:p>
          <a:p>
            <a:pPr marL="0" indent="0" algn="ctr">
              <a:buNone/>
            </a:pPr>
            <a:r>
              <a:rPr lang="en-US" altLang="en-US" sz="2400" b="1" dirty="0" smtClean="0">
                <a:solidFill>
                  <a:srgbClr val="00339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New Delhi</a:t>
            </a:r>
            <a:endParaRPr lang="en-IN" altLang="en-US" sz="2400" b="1" dirty="0">
              <a:solidFill>
                <a:srgbClr val="003399"/>
              </a:solidFill>
            </a:endParaRPr>
          </a:p>
        </p:txBody>
      </p:sp>
      <p:pic>
        <p:nvPicPr>
          <p:cNvPr id="6" name="Picture 5" descr="C:\Users\acer\Desktop\Teleflora'sSmilefor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534" y="4409968"/>
            <a:ext cx="1336598" cy="19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535" y="362887"/>
            <a:ext cx="10318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NTPC meeting its Coal requirement-Road Ahead 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4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8" name="Title 42"/>
          <p:cNvSpPr txBox="1">
            <a:spLocks/>
          </p:cNvSpPr>
          <p:nvPr/>
        </p:nvSpPr>
        <p:spPr bwMode="auto">
          <a:xfrm>
            <a:off x="430823" y="377825"/>
            <a:ext cx="10325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800" b="1">
              <a:solidFill>
                <a:srgbClr val="0067AC"/>
              </a:solidFill>
              <a:latin typeface="Univers 45 Light" panose="020B0703030502030204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b="1">
              <a:solidFill>
                <a:srgbClr val="0067AC"/>
              </a:solidFill>
              <a:latin typeface="Univers 45 Light" panose="020B0703030502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25716"/>
              </p:ext>
            </p:extLst>
          </p:nvPr>
        </p:nvGraphicFramePr>
        <p:xfrm>
          <a:off x="29308" y="150584"/>
          <a:ext cx="11937179" cy="66107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4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6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77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85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2999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299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338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6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nivers 45 Light" pitchFamily="34" charset="0"/>
                          <a:ea typeface="+mj-ea"/>
                          <a:cs typeface="+mj-cs"/>
                        </a:rPr>
                        <a:t>Production Plan of Coal Mining Projects</a:t>
                      </a:r>
                      <a:endParaRPr lang="en-US" sz="36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nivers 45 Light" pitchFamily="34" charset="0"/>
                        <a:ea typeface="+mj-ea"/>
                        <a:cs typeface="+mj-cs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dirty="0">
                          <a:latin typeface="Arial Narrow" panose="020B0606020202030204" pitchFamily="34" charset="0"/>
                        </a:rPr>
                        <a:t>Fig. in million </a:t>
                      </a:r>
                      <a:r>
                        <a:rPr lang="en-US" sz="1600" b="1" i="1" dirty="0" err="1">
                          <a:latin typeface="Arial Narrow" panose="020B0606020202030204" pitchFamily="34" charset="0"/>
                        </a:rPr>
                        <a:t>tonnes</a:t>
                      </a:r>
                      <a:endParaRPr lang="en-IN" sz="1600" b="1" i="1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2200" b="1" i="1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Name of block/Year</a:t>
                      </a:r>
                      <a:endParaRPr lang="en-IN" sz="1600" b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2019-20</a:t>
                      </a:r>
                      <a:endParaRPr lang="en-IN" sz="1600" b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2020-21</a:t>
                      </a:r>
                      <a:endParaRPr lang="en-IN" sz="1600" b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2021-22</a:t>
                      </a:r>
                      <a:endParaRPr lang="en-IN" sz="1600" b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latin typeface="Arial Narrow" panose="020B0606020202030204" pitchFamily="34" charset="0"/>
                        </a:rPr>
                        <a:t>2022-23</a:t>
                      </a:r>
                    </a:p>
                  </a:txBody>
                  <a:tcPr marL="73025" marR="730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2030-31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600" b="1" i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  <a:latin typeface="Arial Narrow" panose="020B0606020202030204" pitchFamily="34" charset="0"/>
                        </a:rPr>
                        <a:t>Pakri-Barwadih</a:t>
                      </a:r>
                      <a:endParaRPr lang="en-IN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8.63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10.0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11.0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Arial Narrow" panose="020B0606020202030204" pitchFamily="34" charset="0"/>
                        </a:rPr>
                        <a:t>12.0</a:t>
                      </a: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1" dirty="0" smtClean="0">
                          <a:latin typeface="Arial Narrow" panose="020B0606020202030204" pitchFamily="34" charset="0"/>
                        </a:rPr>
                        <a:t>18.0</a:t>
                      </a:r>
                      <a:endParaRPr lang="en-IN" sz="1600" b="1" i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Dulanga</a:t>
                      </a:r>
                      <a:endParaRPr lang="en-IN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4.5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7.0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Arial Narrow" panose="020B0606020202030204" pitchFamily="34" charset="0"/>
                        </a:rPr>
                        <a:t>7.0</a:t>
                      </a: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1" dirty="0" smtClean="0">
                          <a:latin typeface="Arial Narrow" panose="020B0606020202030204" pitchFamily="34" charset="0"/>
                        </a:rPr>
                        <a:t>8.0</a:t>
                      </a:r>
                      <a:endParaRPr lang="en-IN" sz="1600" b="1" i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188623"/>
                  </a:ext>
                </a:extLst>
              </a:tr>
              <a:tr h="306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  <a:latin typeface="Arial Narrow" panose="020B0606020202030204" pitchFamily="34" charset="0"/>
                        </a:rPr>
                        <a:t>Talaipalli</a:t>
                      </a: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(South)</a:t>
                      </a:r>
                      <a:endParaRPr lang="en-IN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4.0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8.0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Arial Narrow" panose="020B0606020202030204" pitchFamily="34" charset="0"/>
                        </a:rPr>
                        <a:t>13.0</a:t>
                      </a: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1" dirty="0" smtClean="0">
                          <a:latin typeface="Arial Narrow" panose="020B0606020202030204" pitchFamily="34" charset="0"/>
                        </a:rPr>
                        <a:t>18.0</a:t>
                      </a:r>
                      <a:endParaRPr lang="en-IN" sz="1600" b="1" i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Kerendari</a:t>
                      </a:r>
                      <a:endParaRPr lang="en-IN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3.3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6.0</a:t>
                      </a: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6.0</a:t>
                      </a:r>
                      <a:endParaRPr lang="en-IN" sz="16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Chatti-Bariatu</a:t>
                      </a:r>
                      <a:endParaRPr lang="en-IN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-</a:t>
                      </a: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3.0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5.0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i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IN" sz="1600" b="1" i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122160"/>
                  </a:ext>
                </a:extLst>
              </a:tr>
              <a:tr h="397545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>
                          <a:latin typeface="Arial Narrow" panose="020B0606020202030204" pitchFamily="34" charset="0"/>
                        </a:rPr>
                        <a:t>Mandakini</a:t>
                      </a:r>
                      <a:r>
                        <a:rPr lang="en-IN" sz="1400" b="1" dirty="0">
                          <a:latin typeface="Arial Narrow" panose="020B0606020202030204" pitchFamily="34" charset="0"/>
                        </a:rPr>
                        <a:t>-B</a:t>
                      </a: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Arial Narrow" panose="020B0606020202030204" pitchFamily="34" charset="0"/>
                        </a:rPr>
                        <a:t>4.0</a:t>
                      </a: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1" dirty="0" smtClean="0">
                          <a:latin typeface="Arial Narrow" panose="020B0606020202030204" pitchFamily="34" charset="0"/>
                        </a:rPr>
                        <a:t>20.0</a:t>
                      </a:r>
                      <a:endParaRPr lang="en-IN" sz="1600" b="1" i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8108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 smtClean="0">
                          <a:latin typeface="Arial Narrow" panose="020B0606020202030204" pitchFamily="34" charset="0"/>
                        </a:rPr>
                        <a:t>Banai</a:t>
                      </a:r>
                      <a:r>
                        <a:rPr lang="en-IN" sz="1400" b="1" dirty="0" smtClean="0">
                          <a:latin typeface="Arial Narrow" panose="020B0606020202030204" pitchFamily="34" charset="0"/>
                        </a:rPr>
                        <a:t>&amp; </a:t>
                      </a:r>
                      <a:r>
                        <a:rPr lang="en-IN" sz="1400" b="1" dirty="0" err="1" smtClean="0">
                          <a:latin typeface="Arial Narrow" panose="020B0606020202030204" pitchFamily="34" charset="0"/>
                        </a:rPr>
                        <a:t>Bhalumuda</a:t>
                      </a:r>
                      <a:endParaRPr lang="en-IN" sz="1400" b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Narrow" panose="020B0606020202030204" pitchFamily="34" charset="0"/>
                        </a:rPr>
                        <a:t>-</a:t>
                      </a:r>
                    </a:p>
                    <a:p>
                      <a:pPr algn="ctr"/>
                      <a:endParaRPr lang="en-IN" sz="1600" b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Narrow" panose="020B0606020202030204" pitchFamily="34" charset="0"/>
                        </a:rPr>
                        <a:t>-</a:t>
                      </a:r>
                    </a:p>
                    <a:p>
                      <a:pPr algn="ctr"/>
                      <a:endParaRPr lang="en-IN" sz="1600" b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1" dirty="0" smtClean="0">
                          <a:latin typeface="Arial Narrow" panose="020B0606020202030204" pitchFamily="34" charset="0"/>
                        </a:rPr>
                        <a:t>12.0</a:t>
                      </a:r>
                      <a:endParaRPr lang="en-IN" sz="1600" b="1" i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8108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Banhardih</a:t>
                      </a:r>
                      <a:endParaRPr lang="en-IN" sz="1400" b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1" dirty="0" smtClean="0">
                          <a:latin typeface="Arial Narrow" panose="020B0606020202030204" pitchFamily="34" charset="0"/>
                        </a:rPr>
                        <a:t>8.0</a:t>
                      </a:r>
                      <a:endParaRPr lang="en-IN" sz="1600" b="1" i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18108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err="1" smtClean="0">
                          <a:latin typeface="Arial Narrow" panose="020B0606020202030204" pitchFamily="34" charset="0"/>
                        </a:rPr>
                        <a:t>Badam</a:t>
                      </a:r>
                      <a:endParaRPr lang="en-IN" sz="1400" b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025" marR="730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1" dirty="0" smtClean="0">
                          <a:latin typeface="Arial Narrow" panose="020B0606020202030204" pitchFamily="34" charset="0"/>
                        </a:rPr>
                        <a:t>3.0</a:t>
                      </a:r>
                      <a:endParaRPr lang="en-IN" sz="1600" b="1" i="1" dirty="0">
                        <a:latin typeface="Arial Narrow" panose="020B060602020203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7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IN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11.93*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n-IN" sz="16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818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0458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Risks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99127"/>
            <a:ext cx="5417127" cy="5338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Renewable Energy</a:t>
            </a:r>
          </a:p>
          <a:p>
            <a:r>
              <a:rPr lang="en-IN" dirty="0" smtClean="0"/>
              <a:t>Land Acquisition</a:t>
            </a:r>
            <a:endParaRPr lang="en-IN" sz="2900" dirty="0"/>
          </a:p>
          <a:p>
            <a:r>
              <a:rPr lang="en-IN" dirty="0"/>
              <a:t>Coal </a:t>
            </a:r>
            <a:r>
              <a:rPr lang="en-IN" dirty="0" smtClean="0"/>
              <a:t>Sourcing</a:t>
            </a:r>
          </a:p>
          <a:p>
            <a:r>
              <a:rPr lang="en-IN" dirty="0" smtClean="0"/>
              <a:t>Environmental Compliances</a:t>
            </a:r>
          </a:p>
          <a:p>
            <a:pPr lvl="2"/>
            <a:r>
              <a:rPr lang="en-IN" dirty="0" smtClean="0"/>
              <a:t>Ash Utilization </a:t>
            </a:r>
          </a:p>
          <a:p>
            <a:r>
              <a:rPr lang="en-IN" dirty="0" smtClean="0"/>
              <a:t>Market Share</a:t>
            </a:r>
          </a:p>
          <a:p>
            <a:r>
              <a:rPr lang="en-IN" dirty="0" smtClean="0"/>
              <a:t>Regulatory Changes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08220153"/>
              </p:ext>
            </p:extLst>
          </p:nvPr>
        </p:nvGraphicFramePr>
        <p:xfrm>
          <a:off x="5310909" y="1232731"/>
          <a:ext cx="5994399" cy="483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33491" y="2399078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Adverse Geology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701472" y="4559623"/>
            <a:ext cx="169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     Coal evacuation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8169565" y="4604434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Statutory </a:t>
            </a:r>
          </a:p>
          <a:p>
            <a:r>
              <a:rPr lang="en-IN" dirty="0" smtClean="0"/>
              <a:t>Manpower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276109" y="3412310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Safety &amp; </a:t>
            </a:r>
            <a:r>
              <a:rPr lang="en-IN" dirty="0" err="1" smtClean="0"/>
              <a:t>Env</a:t>
            </a:r>
            <a:r>
              <a:rPr lang="en-IN" dirty="0" smtClean="0"/>
              <a:t>. Compliances 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640618" y="2600036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Land Acquisition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437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N" dirty="0"/>
              <a:t/>
            </a:r>
            <a:br>
              <a:rPr lang="en-IN" dirty="0"/>
            </a:br>
            <a:r>
              <a:rPr lang="en-IN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Challenges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35655"/>
              </p:ext>
            </p:extLst>
          </p:nvPr>
        </p:nvGraphicFramePr>
        <p:xfrm>
          <a:off x="457201" y="1062565"/>
          <a:ext cx="11359660" cy="518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915">
                  <a:extLst>
                    <a:ext uri="{9D8B030D-6E8A-4147-A177-3AD203B41FA5}">
                      <a16:colId xmlns:a16="http://schemas.microsoft.com/office/drawing/2014/main" xmlns="" val="1170793012"/>
                    </a:ext>
                  </a:extLst>
                </a:gridCol>
                <a:gridCol w="2839915">
                  <a:extLst>
                    <a:ext uri="{9D8B030D-6E8A-4147-A177-3AD203B41FA5}">
                      <a16:colId xmlns:a16="http://schemas.microsoft.com/office/drawing/2014/main" xmlns="" val="2537908400"/>
                    </a:ext>
                  </a:extLst>
                </a:gridCol>
                <a:gridCol w="2839915">
                  <a:extLst>
                    <a:ext uri="{9D8B030D-6E8A-4147-A177-3AD203B41FA5}">
                      <a16:colId xmlns:a16="http://schemas.microsoft.com/office/drawing/2014/main" xmlns="" val="3089030183"/>
                    </a:ext>
                  </a:extLst>
                </a:gridCol>
                <a:gridCol w="2839915">
                  <a:extLst>
                    <a:ext uri="{9D8B030D-6E8A-4147-A177-3AD203B41FA5}">
                      <a16:colId xmlns:a16="http://schemas.microsoft.com/office/drawing/2014/main" xmlns="" val="1819568844"/>
                    </a:ext>
                  </a:extLst>
                </a:gridCol>
              </a:tblGrid>
              <a:tr h="693308">
                <a:tc>
                  <a:txBody>
                    <a:bodyPr/>
                    <a:lstStyle/>
                    <a:p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Technological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1868188"/>
                  </a:ext>
                </a:extLst>
              </a:tr>
              <a:tr h="44954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Steep Seam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Adverse stripping Ratio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Deep seated deposits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Partly</a:t>
                      </a:r>
                      <a:r>
                        <a:rPr lang="en-IN" sz="2400" dirty="0"/>
                        <a:t> explored block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Coal evacuation </a:t>
                      </a:r>
                      <a:r>
                        <a:rPr lang="en-IN" sz="2400" dirty="0" smtClean="0"/>
                        <a:t>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 smtClean="0"/>
                        <a:t>HEMM procurement</a:t>
                      </a:r>
                      <a:r>
                        <a:rPr lang="en-IN" sz="2400" baseline="0" dirty="0" smtClean="0"/>
                        <a:t> </a:t>
                      </a:r>
                      <a:endParaRPr lang="en-IN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Faster</a:t>
                      </a:r>
                      <a:r>
                        <a:rPr lang="en-IN" sz="2400" baseline="0" dirty="0"/>
                        <a:t> ramp up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Thickly</a:t>
                      </a:r>
                      <a:r>
                        <a:rPr lang="en-IN" sz="2400" baseline="0" dirty="0"/>
                        <a:t> populated terrains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Dense Forest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Varied</a:t>
                      </a:r>
                      <a:r>
                        <a:rPr lang="en-IN" sz="2400" baseline="0" dirty="0"/>
                        <a:t> State R&amp;R policies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2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dirty="0"/>
                        <a:t>Law &amp;</a:t>
                      </a:r>
                      <a:r>
                        <a:rPr lang="en-IN" sz="2400" baseline="0" dirty="0"/>
                        <a:t> Order</a:t>
                      </a:r>
                      <a:endParaRPr lang="en-IN" sz="2400" dirty="0"/>
                    </a:p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400" baseline="0" dirty="0"/>
                        <a:t>Contract Labour Exemption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400" baseline="0" dirty="0"/>
                        <a:t>Compliant </a:t>
                      </a:r>
                      <a:r>
                        <a:rPr lang="en-IN" sz="2400" baseline="0" dirty="0" smtClean="0"/>
                        <a:t>entity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400" baseline="0" dirty="0" smtClean="0"/>
                        <a:t>Switch over to departmental mining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Formative </a:t>
                      </a:r>
                      <a:r>
                        <a:rPr lang="en-IN" sz="2400" dirty="0" smtClean="0"/>
                        <a:t>Stage</a:t>
                      </a:r>
                      <a:endParaRPr lang="en-IN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 smtClean="0"/>
                        <a:t>Statutory frame work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 smtClean="0"/>
                        <a:t>Sustainability</a:t>
                      </a:r>
                      <a:endParaRPr lang="en-IN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Securing brand image of NTPC with Coal Mining footprint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372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22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USPs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Innovation &amp; Excellence. </a:t>
            </a:r>
          </a:p>
          <a:p>
            <a:r>
              <a:rPr lang="en-IN" sz="3200" dirty="0" smtClean="0"/>
              <a:t>Health &amp; Safety</a:t>
            </a:r>
          </a:p>
          <a:p>
            <a:r>
              <a:rPr lang="en-IN" sz="3200" dirty="0" smtClean="0"/>
              <a:t>Rigid Compliances </a:t>
            </a:r>
          </a:p>
          <a:p>
            <a:r>
              <a:rPr lang="en-IN" sz="3200" dirty="0" smtClean="0"/>
              <a:t>Employee empowerment </a:t>
            </a:r>
          </a:p>
          <a:p>
            <a:r>
              <a:rPr lang="en-IN" sz="3200" dirty="0" smtClean="0"/>
              <a:t>Unique work culture</a:t>
            </a:r>
          </a:p>
          <a:p>
            <a:r>
              <a:rPr lang="en-IN" sz="3200" dirty="0" smtClean="0"/>
              <a:t>Flexible Role Orientation</a:t>
            </a:r>
          </a:p>
          <a:p>
            <a:r>
              <a:rPr lang="en-IN" sz="3200" dirty="0" smtClean="0"/>
              <a:t>Integrity &amp; Work ethics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Inductions on the anvil ..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27899"/>
              </p:ext>
            </p:extLst>
          </p:nvPr>
        </p:nvGraphicFramePr>
        <p:xfrm>
          <a:off x="457200" y="1554038"/>
          <a:ext cx="11233059" cy="4082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632">
                  <a:extLst>
                    <a:ext uri="{9D8B030D-6E8A-4147-A177-3AD203B41FA5}">
                      <a16:colId xmlns:a16="http://schemas.microsoft.com/office/drawing/2014/main" xmlns="" val="460212845"/>
                    </a:ext>
                  </a:extLst>
                </a:gridCol>
                <a:gridCol w="7698427">
                  <a:extLst>
                    <a:ext uri="{9D8B030D-6E8A-4147-A177-3AD203B41FA5}">
                      <a16:colId xmlns:a16="http://schemas.microsoft.com/office/drawing/2014/main" xmlns="" val="1987249231"/>
                    </a:ext>
                  </a:extLst>
                </a:gridCol>
              </a:tblGrid>
              <a:tr h="785828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Establishment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100" dirty="0" smtClean="0">
                          <a:solidFill>
                            <a:srgbClr val="002060"/>
                          </a:solidFill>
                        </a:rPr>
                        <a:t>Widening Coal Organization Structure</a:t>
                      </a:r>
                      <a:r>
                        <a:rPr lang="en-IN" sz="21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100" baseline="0" dirty="0" smtClean="0">
                          <a:solidFill>
                            <a:srgbClr val="002060"/>
                          </a:solidFill>
                        </a:rPr>
                        <a:t>Regional Head Quarters </a:t>
                      </a:r>
                      <a:endParaRPr lang="en-IN" sz="2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6605770"/>
                  </a:ext>
                </a:extLst>
              </a:tr>
              <a:tr h="2152489">
                <a:tc>
                  <a:txBody>
                    <a:bodyPr/>
                    <a:lstStyle/>
                    <a:p>
                      <a:r>
                        <a:rPr lang="en-IN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endParaRPr lang="en-IN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Continuous Mining System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In-pit crushing &amp; conveying </a:t>
                      </a:r>
                    </a:p>
                    <a:p>
                      <a:pPr marL="571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Electrical-Hybrid HEMM (High capacity Shovels &amp; Dumpers)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Geo-fencing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Mine Automation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655249"/>
                  </a:ext>
                </a:extLst>
              </a:tr>
              <a:tr h="1143736">
                <a:tc>
                  <a:txBody>
                    <a:bodyPr/>
                    <a:lstStyle/>
                    <a:p>
                      <a:r>
                        <a:rPr lang="en-IN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Environment  </a:t>
                      </a:r>
                      <a:endParaRPr lang="en-IN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Water Positivity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Fly ash Utilization</a:t>
                      </a:r>
                    </a:p>
                    <a:p>
                      <a:endParaRPr lang="en-IN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335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partners..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Thriveni</a:t>
            </a:r>
            <a:r>
              <a:rPr lang="en-US" dirty="0" smtClean="0"/>
              <a:t> </a:t>
            </a:r>
            <a:r>
              <a:rPr lang="en-US" dirty="0" err="1" smtClean="0"/>
              <a:t>Sainik</a:t>
            </a:r>
            <a:r>
              <a:rPr lang="en-US" dirty="0" smtClean="0"/>
              <a:t> Mining Ltd in </a:t>
            </a:r>
            <a:r>
              <a:rPr lang="en-US" dirty="0" err="1" smtClean="0"/>
              <a:t>Pakri</a:t>
            </a:r>
            <a:r>
              <a:rPr lang="en-US" dirty="0" smtClean="0"/>
              <a:t> </a:t>
            </a:r>
            <a:r>
              <a:rPr lang="en-US" dirty="0" err="1" smtClean="0"/>
              <a:t>Barwadih</a:t>
            </a:r>
            <a:r>
              <a:rPr lang="en-US" dirty="0" smtClean="0"/>
              <a:t> Project-18 MTY</a:t>
            </a:r>
          </a:p>
          <a:p>
            <a:r>
              <a:rPr lang="en-US" dirty="0" err="1" smtClean="0"/>
              <a:t>Sainik</a:t>
            </a:r>
            <a:r>
              <a:rPr lang="en-US" dirty="0" smtClean="0"/>
              <a:t> Mining Allied Services in </a:t>
            </a:r>
            <a:r>
              <a:rPr lang="en-US" dirty="0" err="1" smtClean="0"/>
              <a:t>Dulanga</a:t>
            </a:r>
            <a:r>
              <a:rPr lang="en-US" dirty="0" smtClean="0"/>
              <a:t> Project- 7 MTY</a:t>
            </a:r>
          </a:p>
          <a:p>
            <a:r>
              <a:rPr lang="en-US" dirty="0" err="1" smtClean="0"/>
              <a:t>Chatwal</a:t>
            </a:r>
            <a:r>
              <a:rPr lang="en-US" dirty="0" smtClean="0"/>
              <a:t> Infra </a:t>
            </a:r>
            <a:r>
              <a:rPr lang="en-US" dirty="0" err="1" smtClean="0"/>
              <a:t>Pvt</a:t>
            </a:r>
            <a:r>
              <a:rPr lang="en-US" dirty="0" smtClean="0"/>
              <a:t> Ltd in </a:t>
            </a:r>
            <a:r>
              <a:rPr lang="en-US" dirty="0" err="1" smtClean="0"/>
              <a:t>Tallaipali</a:t>
            </a:r>
            <a:r>
              <a:rPr lang="en-US" dirty="0" smtClean="0"/>
              <a:t>(South)-2 MTY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Tecpro</a:t>
            </a:r>
            <a:r>
              <a:rPr lang="en-US" dirty="0" smtClean="0"/>
              <a:t> </a:t>
            </a:r>
          </a:p>
          <a:p>
            <a:r>
              <a:rPr lang="en-US" dirty="0" smtClean="0"/>
              <a:t>L&amp;T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2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032125" y="1916114"/>
            <a:ext cx="184150" cy="3968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Arial Unicode MS" pitchFamily="34" charset="-128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828800" y="2120900"/>
            <a:ext cx="8534400" cy="1568206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00000">
                <a:srgbClr val="FEE7F2"/>
              </a:gs>
            </a:gsLst>
            <a:lin ang="5400000" scaled="1"/>
          </a:gradFill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8000" b="1">
                <a:solidFill>
                  <a:srgbClr val="002060"/>
                </a:solidFill>
                <a:latin typeface="Palatino Linotype" pitchFamily="18" charset="0"/>
                <a:ea typeface="Arial Unicode MS" pitchFamily="34" charset="-12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648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669"/>
            <a:ext cx="10325099" cy="700088"/>
          </a:xfrm>
        </p:spPr>
        <p:txBody>
          <a:bodyPr>
            <a:noAutofit/>
          </a:bodyPr>
          <a:lstStyle/>
          <a:p>
            <a:pPr algn="ctr"/>
            <a:r>
              <a:rPr lang="x-non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</a:rPr>
              <a:t>FOREWORD</a:t>
            </a:r>
            <a:endParaRPr lang="en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40507"/>
            <a:ext cx="11430000" cy="4840287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NTPC caters to 1/4</a:t>
            </a:r>
            <a:r>
              <a:rPr lang="en-US" sz="3200" b="1" baseline="30000" dirty="0"/>
              <a:t>th</a:t>
            </a:r>
            <a:r>
              <a:rPr lang="en-US" sz="3200" b="1" dirty="0"/>
              <a:t> of India’s Power requirement</a:t>
            </a:r>
          </a:p>
          <a:p>
            <a:pPr algn="just"/>
            <a:r>
              <a:rPr lang="en-US" sz="3200" b="1" dirty="0"/>
              <a:t>10</a:t>
            </a:r>
            <a:r>
              <a:rPr lang="en-US" sz="3200" b="1" baseline="30000" dirty="0"/>
              <a:t>th</a:t>
            </a:r>
            <a:r>
              <a:rPr lang="en-US" sz="3200" b="1" dirty="0"/>
              <a:t> largest power </a:t>
            </a:r>
            <a:r>
              <a:rPr lang="en-US" sz="3200" b="1" dirty="0" smtClean="0"/>
              <a:t>utility, Globally, </a:t>
            </a:r>
            <a:r>
              <a:rPr lang="en-US" sz="3200" b="1" dirty="0"/>
              <a:t>in terms of capacity </a:t>
            </a:r>
          </a:p>
          <a:p>
            <a:pPr algn="just"/>
            <a:r>
              <a:rPr lang="en-US" sz="3200" b="1" dirty="0"/>
              <a:t>Currently operating </a:t>
            </a:r>
            <a:r>
              <a:rPr lang="en-US" sz="3200" b="1" dirty="0" smtClean="0"/>
              <a:t>55 </a:t>
            </a:r>
            <a:r>
              <a:rPr lang="en-US" sz="3200" b="1" dirty="0"/>
              <a:t>GW of capacity (</a:t>
            </a:r>
            <a:r>
              <a:rPr lang="en-US" sz="3200" b="1" dirty="0" smtClean="0"/>
              <a:t>48 GW </a:t>
            </a:r>
            <a:r>
              <a:rPr lang="en-US" sz="3200" b="1" dirty="0"/>
              <a:t>Thermal)</a:t>
            </a:r>
          </a:p>
          <a:p>
            <a:pPr algn="just"/>
            <a:r>
              <a:rPr lang="en-US" sz="3200" b="1" dirty="0"/>
              <a:t>130 GW Capacity Target by </a:t>
            </a:r>
            <a:r>
              <a:rPr lang="en-US" sz="3200" b="1" dirty="0" smtClean="0"/>
              <a:t>2032</a:t>
            </a:r>
            <a:endParaRPr lang="en-IN" sz="3200" b="1" dirty="0"/>
          </a:p>
          <a:p>
            <a:r>
              <a:rPr lang="en-IN" sz="3200" b="1" dirty="0"/>
              <a:t>512 in Forbes Global 2000 list </a:t>
            </a:r>
          </a:p>
          <a:p>
            <a:r>
              <a:rPr lang="en-IN" sz="3200" b="1" dirty="0"/>
              <a:t>1 IPP in Platts Global Ranking 2018.</a:t>
            </a:r>
          </a:p>
          <a:p>
            <a:r>
              <a:rPr lang="en-IN" sz="3200" b="1" dirty="0"/>
              <a:t>Ranked 14</a:t>
            </a:r>
            <a:r>
              <a:rPr lang="en-IN" sz="3200" b="1" baseline="30000" dirty="0"/>
              <a:t>th</a:t>
            </a:r>
            <a:r>
              <a:rPr lang="en-IN" sz="3200" b="1" dirty="0"/>
              <a:t> “ Great Place to Work ” in 2019</a:t>
            </a:r>
          </a:p>
        </p:txBody>
      </p:sp>
    </p:spTree>
    <p:extLst>
      <p:ext uri="{BB962C8B-B14F-4D97-AF65-F5344CB8AC3E}">
        <p14:creationId xmlns:p14="http://schemas.microsoft.com/office/powerpoint/2010/main" val="89604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</a:rPr>
              <a:t>NTPC at Glance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3145" y="1258432"/>
            <a:ext cx="9578586" cy="4906978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1463" indent="-271463">
              <a:buFont typeface="Wingdings" pitchFamily="2" charset="2"/>
              <a:buChar char="v"/>
            </a:pPr>
            <a:r>
              <a:rPr lang="en-US" sz="2200" b="1" dirty="0" smtClean="0">
                <a:latin typeface="Bookman Old Style" pitchFamily="18" charset="0"/>
              </a:rPr>
              <a:t>Present installed capacity 55,786 MW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US" sz="2200" i="1" dirty="0" smtClean="0">
                <a:latin typeface="Bookman Old Style" pitchFamily="18" charset="0"/>
              </a:rPr>
              <a:t> </a:t>
            </a:r>
            <a:r>
              <a:rPr lang="en-US" sz="2200" dirty="0" smtClean="0">
                <a:latin typeface="Bookman Old Style" pitchFamily="18" charset="0"/>
              </a:rPr>
              <a:t>including 7,801 MW through JVs/Subsidiaries</a:t>
            </a:r>
          </a:p>
          <a:p>
            <a:pPr marL="271463" indent="-271463">
              <a:buFont typeface="Wingdings" pitchFamily="2" charset="2"/>
              <a:buChar char="v"/>
            </a:pPr>
            <a:r>
              <a:rPr lang="en-US" sz="2200" b="1" dirty="0" smtClean="0">
                <a:latin typeface="Bookman Old Style" pitchFamily="18" charset="0"/>
              </a:rPr>
              <a:t>Comprising of  53 NTPC Stations</a:t>
            </a:r>
          </a:p>
          <a:p>
            <a:pPr marL="806450" lvl="1" indent="-349250">
              <a:buFont typeface="Arial" pitchFamily="34" charset="0"/>
              <a:buChar char="•"/>
            </a:pPr>
            <a:r>
              <a:rPr lang="en-US" sz="2200" dirty="0" smtClean="0">
                <a:latin typeface="Bookman Old Style" pitchFamily="18" charset="0"/>
              </a:rPr>
              <a:t>22 Coal based stations, </a:t>
            </a:r>
          </a:p>
          <a:p>
            <a:pPr marL="806450" lvl="1" indent="-349250">
              <a:buFont typeface="Arial" pitchFamily="34" charset="0"/>
              <a:buChar char="•"/>
            </a:pPr>
            <a:r>
              <a:rPr lang="en-US" sz="2200" dirty="0" smtClean="0">
                <a:latin typeface="Bookman Old Style" pitchFamily="18" charset="0"/>
              </a:rPr>
              <a:t>7 combined cycle gas/liquid fuel based stations, </a:t>
            </a:r>
          </a:p>
          <a:p>
            <a:pPr marL="806450" lvl="1" indent="-349250">
              <a:buFont typeface="Arial" pitchFamily="34" charset="0"/>
              <a:buChar char="•"/>
            </a:pPr>
            <a:r>
              <a:rPr lang="en-US" sz="2200" dirty="0" smtClean="0">
                <a:latin typeface="Bookman Old Style" pitchFamily="18" charset="0"/>
              </a:rPr>
              <a:t>2 Hydro based station, </a:t>
            </a:r>
          </a:p>
          <a:p>
            <a:pPr marL="806450" lvl="1" indent="-349250">
              <a:buFont typeface="Arial" pitchFamily="34" charset="0"/>
              <a:buChar char="•"/>
            </a:pPr>
            <a:r>
              <a:rPr lang="en-US" sz="2200" dirty="0" smtClean="0">
                <a:latin typeface="Bookman Old Style" pitchFamily="18" charset="0"/>
              </a:rPr>
              <a:t>1 Wind based Station</a:t>
            </a:r>
          </a:p>
          <a:p>
            <a:pPr marL="271463" indent="-271463">
              <a:buFont typeface="Wingdings" pitchFamily="2" charset="2"/>
              <a:buChar char="v"/>
            </a:pPr>
            <a:r>
              <a:rPr lang="en-US" sz="2200" b="1" dirty="0" smtClean="0">
                <a:latin typeface="Bookman Old Style" pitchFamily="18" charset="0"/>
              </a:rPr>
              <a:t>10 Joint Venture stations</a:t>
            </a:r>
          </a:p>
          <a:p>
            <a:pPr marL="806450" lvl="1" indent="-349250">
              <a:buFont typeface="Arial" pitchFamily="34" charset="0"/>
              <a:buChar char="•"/>
            </a:pPr>
            <a:r>
              <a:rPr lang="en-US" sz="2200" dirty="0" smtClean="0">
                <a:latin typeface="Bookman Old Style" pitchFamily="18" charset="0"/>
              </a:rPr>
              <a:t>9 coal based</a:t>
            </a:r>
          </a:p>
          <a:p>
            <a:pPr marL="806450" lvl="1" indent="-349250">
              <a:buFont typeface="Arial" pitchFamily="34" charset="0"/>
              <a:buChar char="•"/>
            </a:pPr>
            <a:r>
              <a:rPr lang="en-US" sz="2200" dirty="0" smtClean="0">
                <a:latin typeface="Bookman Old Style" pitchFamily="18" charset="0"/>
              </a:rPr>
              <a:t>1 gas based</a:t>
            </a:r>
          </a:p>
          <a:p>
            <a:pPr marL="271463" indent="-271463">
              <a:buFont typeface="Wingdings" pitchFamily="2" charset="2"/>
              <a:buChar char="v"/>
            </a:pPr>
            <a:r>
              <a:rPr lang="en-US" sz="2200" b="1" dirty="0" smtClean="0">
                <a:latin typeface="Bookman Old Style" pitchFamily="18" charset="0"/>
              </a:rPr>
              <a:t>11 renewable energy projects</a:t>
            </a:r>
          </a:p>
          <a:p>
            <a:pPr marL="271463" indent="-271463"/>
            <a:endParaRPr lang="en-US" sz="2200" dirty="0" smtClean="0">
              <a:latin typeface="Bookman Old Style" pitchFamily="18" charset="0"/>
            </a:endParaRPr>
          </a:p>
          <a:p>
            <a:pPr marL="271463" indent="-271463">
              <a:buFont typeface="Wingdings" pitchFamily="2" charset="2"/>
              <a:buChar char="v"/>
            </a:pPr>
            <a:r>
              <a:rPr lang="en-IN" sz="2200" dirty="0" smtClean="0">
                <a:latin typeface="Bookman Old Style" pitchFamily="18" charset="0"/>
              </a:rPr>
              <a:t> </a:t>
            </a:r>
            <a:r>
              <a:rPr lang="en-IN" sz="2200" b="1" dirty="0" smtClean="0">
                <a:latin typeface="Bookman Old Style" pitchFamily="18" charset="0"/>
              </a:rPr>
              <a:t>Target 130 GW by 2032 </a:t>
            </a:r>
            <a:r>
              <a:rPr lang="en-US" sz="2200" dirty="0" smtClean="0">
                <a:latin typeface="Bookman Old Style" pitchFamily="18" charset="0"/>
              </a:rPr>
              <a:t>with diversified fuel mix</a:t>
            </a:r>
            <a:r>
              <a:rPr lang="en-US" sz="2000" dirty="0" smtClean="0"/>
              <a:t> 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5954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</a:rPr>
              <a:t>NTPC Capacity at a Glance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97826" y="908597"/>
          <a:ext cx="7961435" cy="526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78271"/>
              </p:ext>
            </p:extLst>
          </p:nvPr>
        </p:nvGraphicFramePr>
        <p:xfrm>
          <a:off x="7289800" y="2072875"/>
          <a:ext cx="3492500" cy="3006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1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Fuel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Capacity (in MW)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48074 (31 Plants)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5984.31 (8 Plants)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928 (11 Solar Projects)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Hydro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 (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Project)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55786.31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09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325811"/>
            <a:ext cx="10325099" cy="605294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/>
          <a:p>
            <a:pPr algn="ctr" fontAlgn="base">
              <a:lnSpc>
                <a:spcPts val="4000"/>
              </a:lnSpc>
              <a:spcAft>
                <a:spcPct val="0"/>
              </a:spcAft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  <a:ea typeface="+mj-ea"/>
                <a:cs typeface="+mj-cs"/>
              </a:rPr>
              <a:t>Coal Sourcing(2018-19)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81986"/>
              </p:ext>
            </p:extLst>
          </p:nvPr>
        </p:nvGraphicFramePr>
        <p:xfrm>
          <a:off x="457201" y="1147162"/>
          <a:ext cx="11412414" cy="49810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00499">
                  <a:extLst>
                    <a:ext uri="{9D8B030D-6E8A-4147-A177-3AD203B41FA5}">
                      <a16:colId xmlns:a16="http://schemas.microsoft.com/office/drawing/2014/main" xmlns="" val="2711639507"/>
                    </a:ext>
                  </a:extLst>
                </a:gridCol>
                <a:gridCol w="7411915">
                  <a:extLst>
                    <a:ext uri="{9D8B030D-6E8A-4147-A177-3AD203B41FA5}">
                      <a16:colId xmlns:a16="http://schemas.microsoft.com/office/drawing/2014/main" xmlns="" val="2718034163"/>
                    </a:ext>
                  </a:extLst>
                </a:gridCol>
              </a:tblGrid>
              <a:tr h="752578">
                <a:tc>
                  <a:txBody>
                    <a:bodyPr/>
                    <a:lstStyle/>
                    <a:p>
                      <a:pPr marL="6350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Station </a:t>
                      </a:r>
                      <a:r>
                        <a:rPr lang="en-US" sz="2400" dirty="0">
                          <a:effectLst/>
                        </a:rPr>
                        <a:t>Capacity </a:t>
                      </a:r>
                      <a:endParaRPr lang="en-I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algn="l"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                 47,414</a:t>
                      </a:r>
                      <a:r>
                        <a:rPr lang="en-US" sz="2400" spc="-5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MW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endParaRPr lang="en-I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43455365"/>
                  </a:ext>
                </a:extLst>
              </a:tr>
              <a:tr h="866652">
                <a:tc>
                  <a:txBody>
                    <a:bodyPr/>
                    <a:lstStyle/>
                    <a:p>
                      <a:pPr marL="60960" eaLnBrk="0" hangingPunct="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Coal </a:t>
                      </a:r>
                      <a:r>
                        <a:rPr lang="en-IN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Consumption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algn="l" eaLnBrk="0" hangingPunct="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</a:rPr>
                        <a:t>                188.23 </a:t>
                      </a:r>
                      <a:r>
                        <a:rPr lang="en-IN" sz="2400" dirty="0">
                          <a:effectLst/>
                        </a:rPr>
                        <a:t>MMT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26181961"/>
                  </a:ext>
                </a:extLst>
              </a:tr>
              <a:tr h="2590992">
                <a:tc>
                  <a:txBody>
                    <a:bodyPr/>
                    <a:lstStyle/>
                    <a:p>
                      <a:pPr marL="60960" eaLnBrk="0" hangingPunct="0">
                        <a:lnSpc>
                          <a:spcPct val="107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Coal receipt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algn="l" eaLnBrk="0" hangingPunct="0">
                        <a:lnSpc>
                          <a:spcPct val="142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</a:rPr>
                        <a:t>          176.74 </a:t>
                      </a:r>
                      <a:r>
                        <a:rPr lang="en-IN" sz="2400" dirty="0">
                          <a:effectLst/>
                        </a:rPr>
                        <a:t>MMT – ACQ </a:t>
                      </a:r>
                    </a:p>
                    <a:p>
                      <a:pPr marL="60325" algn="l" eaLnBrk="0" hangingPunct="0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</a:rPr>
                        <a:t>          7.7 </a:t>
                      </a:r>
                      <a:r>
                        <a:rPr lang="en-IN" sz="2400" dirty="0">
                          <a:effectLst/>
                        </a:rPr>
                        <a:t>MMT – MOU </a:t>
                      </a:r>
                    </a:p>
                    <a:p>
                      <a:pPr marL="60325" algn="l" eaLnBrk="0" hangingPunct="0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</a:rPr>
                        <a:t>          1.76 </a:t>
                      </a:r>
                      <a:r>
                        <a:rPr lang="en-IN" sz="2400" dirty="0">
                          <a:effectLst/>
                        </a:rPr>
                        <a:t>MMT– E-Auction </a:t>
                      </a:r>
                    </a:p>
                    <a:p>
                      <a:pPr marL="60325" algn="l" eaLnBrk="0" hangingPunct="0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rgbClr val="FF0000"/>
                          </a:solidFill>
                          <a:effectLst/>
                        </a:rPr>
                        <a:t>          6.3 </a:t>
                      </a:r>
                      <a:r>
                        <a:rPr lang="en-IN" sz="2400" dirty="0">
                          <a:solidFill>
                            <a:srgbClr val="FF0000"/>
                          </a:solidFill>
                          <a:effectLst/>
                        </a:rPr>
                        <a:t>MMT – Captive Mine</a:t>
                      </a:r>
                    </a:p>
                    <a:p>
                      <a:pPr marL="60325" algn="l" eaLnBrk="0" hangingPunct="0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</a:rPr>
                        <a:t>         </a:t>
                      </a:r>
                      <a:r>
                        <a:rPr lang="en-IN" sz="2400" baseline="0" dirty="0" smtClean="0">
                          <a:effectLst/>
                        </a:rPr>
                        <a:t> </a:t>
                      </a:r>
                      <a:r>
                        <a:rPr lang="en-IN" sz="2400" dirty="0" smtClean="0">
                          <a:effectLst/>
                        </a:rPr>
                        <a:t>1.16 </a:t>
                      </a:r>
                      <a:r>
                        <a:rPr lang="en-IN" sz="2400" dirty="0">
                          <a:effectLst/>
                        </a:rPr>
                        <a:t>MMT – Import Coal </a:t>
                      </a:r>
                    </a:p>
                    <a:p>
                      <a:pPr marL="60325" algn="l" eaLnBrk="0" hangingPunct="0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</a:rPr>
                        <a:t>          Total- </a:t>
                      </a:r>
                      <a:r>
                        <a:rPr lang="en-IN" sz="2400" dirty="0">
                          <a:effectLst/>
                        </a:rPr>
                        <a:t>193.66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70942705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6350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angal"/>
                        </a:rPr>
                        <a:t>Coal Requirement </a:t>
                      </a:r>
                    </a:p>
                    <a:p>
                      <a:pPr marL="6350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angal"/>
                        </a:rPr>
                        <a:t>at 85%</a:t>
                      </a:r>
                      <a:r>
                        <a:rPr lang="en-IN" sz="24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angal"/>
                        </a:rPr>
                        <a:t> PLF</a:t>
                      </a:r>
                      <a:endParaRPr lang="en-I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angal"/>
                        </a:rPr>
                        <a:t>       229 </a:t>
                      </a:r>
                      <a:r>
                        <a:rPr lang="en-IN" sz="2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angal"/>
                        </a:rPr>
                        <a:t>MMT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46317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79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Placeholder 31"/>
          <p:cNvSpPr>
            <a:spLocks noGrp="1"/>
          </p:cNvSpPr>
          <p:nvPr>
            <p:ph type="body" sz="quarter" idx="14"/>
          </p:nvPr>
        </p:nvSpPr>
        <p:spPr bwMode="auto">
          <a:xfrm>
            <a:off x="3381375" y="2927350"/>
            <a:ext cx="8810625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N" altLang="en-US" smtClean="0">
                <a:latin typeface="Cambria" pitchFamily="18" charset="0"/>
                <a:cs typeface="Arial" pitchFamily="34" charset="0"/>
              </a:rPr>
              <a:t>NTPC Coal Mining Projects</a:t>
            </a:r>
          </a:p>
        </p:txBody>
      </p:sp>
      <p:sp>
        <p:nvSpPr>
          <p:cNvPr id="51203" name="AutoShape 2" descr="Displaying IMG-20161019-WA00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Franklin Gothic Book" pitchFamily="34" charset="0"/>
            </a:endParaRPr>
          </a:p>
        </p:txBody>
      </p:sp>
      <p:pic>
        <p:nvPicPr>
          <p:cNvPr id="5120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0"/>
            <a:ext cx="43259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290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6" descr="C:\Users\bn100856\Desktop\PB CMP PRT Photos June 17\DSCN16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2950" y="7938"/>
            <a:ext cx="38290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0050"/>
            <a:ext cx="406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2" descr="F:\Pratik Working Files\Pratik Roy\MINING HQ\With PK Nayak Sir\Coal Summit IME NxGnMiFu- NTPC Stall\IME 2017\Photos for Panel &amp; Brochure for NTPC_given to Sh. Sahu Ji\Panel\Pakri-Barwadih\IMG_20171016_1910324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57650" y="4210050"/>
            <a:ext cx="42100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5" descr="F:\Pratik Working Files\Pratik Roy\MINING HQ\With PK Nayak Sir\Coal Summit IME NxGnMiFu- NTPC Stall\IME 2017\Photos for Panel\Pakri-Barwadih\CHP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42300" y="4191000"/>
            <a:ext cx="3949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619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</a:rPr>
              <a:t>Our Objectives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5000"/>
              </a:lnSpc>
              <a:spcBef>
                <a:spcPct val="100000"/>
              </a:spcBef>
              <a:buFont typeface="Wingdings" panose="05000000000000000000" pitchFamily="2" charset="2"/>
              <a:buChar char="v"/>
              <a:tabLst>
                <a:tab pos="461963" algn="l"/>
              </a:tabLst>
            </a:pPr>
            <a:r>
              <a:rPr lang="en-US" altLang="en-US" sz="3200" b="1" dirty="0"/>
              <a:t>To have fuel Security</a:t>
            </a:r>
          </a:p>
          <a:p>
            <a:pPr algn="just">
              <a:lnSpc>
                <a:spcPct val="125000"/>
              </a:lnSpc>
              <a:spcBef>
                <a:spcPct val="100000"/>
              </a:spcBef>
              <a:buFont typeface="Wingdings" panose="05000000000000000000" pitchFamily="2" charset="2"/>
              <a:buChar char="v"/>
              <a:tabLst>
                <a:tab pos="461963" algn="l"/>
              </a:tabLst>
            </a:pPr>
            <a:r>
              <a:rPr lang="en-US" altLang="en-US" sz="3200" b="1" dirty="0"/>
              <a:t>To secure assured Quality and Quantity of coal supply</a:t>
            </a:r>
          </a:p>
          <a:p>
            <a:pPr algn="just">
              <a:lnSpc>
                <a:spcPct val="125000"/>
              </a:lnSpc>
              <a:spcBef>
                <a:spcPct val="100000"/>
              </a:spcBef>
              <a:buFont typeface="Wingdings" panose="05000000000000000000" pitchFamily="2" charset="2"/>
              <a:buChar char="v"/>
              <a:tabLst>
                <a:tab pos="461963" algn="l"/>
              </a:tabLst>
            </a:pPr>
            <a:r>
              <a:rPr lang="en-US" altLang="en-US" sz="3200" b="1" dirty="0"/>
              <a:t>To attain price competitiveness on the delivered coal</a:t>
            </a:r>
          </a:p>
          <a:p>
            <a:pPr marL="0" indent="0" algn="just">
              <a:lnSpc>
                <a:spcPct val="125000"/>
              </a:lnSpc>
              <a:spcBef>
                <a:spcPct val="100000"/>
              </a:spcBef>
              <a:buNone/>
              <a:tabLst>
                <a:tab pos="461963" algn="l"/>
              </a:tabLst>
            </a:pP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478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</a:rPr>
              <a:t>Foray </a:t>
            </a:r>
            <a:r>
              <a:rPr lang="en-US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</a:rPr>
              <a:t>into </a:t>
            </a:r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</a:rPr>
              <a:t>Coal </a:t>
            </a:r>
            <a:r>
              <a:rPr lang="en-US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</a:rPr>
              <a:t>Mining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1793"/>
            <a:ext cx="11430000" cy="5045808"/>
          </a:xfrm>
        </p:spPr>
        <p:txBody>
          <a:bodyPr>
            <a:normAutofit/>
          </a:bodyPr>
          <a:lstStyle/>
          <a:p>
            <a:pPr algn="just"/>
            <a:r>
              <a:rPr lang="en-US" sz="3100" dirty="0" smtClean="0"/>
              <a:t>Re-allocation </a:t>
            </a:r>
            <a:r>
              <a:rPr lang="en-US" sz="3100" dirty="0"/>
              <a:t>of Coal blocks to NTPC  - 2015.</a:t>
            </a:r>
          </a:p>
          <a:p>
            <a:pPr algn="just"/>
            <a:r>
              <a:rPr lang="en-US" sz="3100" dirty="0"/>
              <a:t>Mining commenced  in </a:t>
            </a:r>
            <a:r>
              <a:rPr lang="en-US" sz="3100" dirty="0" err="1"/>
              <a:t>Pakri-Barwadih</a:t>
            </a:r>
            <a:r>
              <a:rPr lang="en-US" sz="3100" dirty="0"/>
              <a:t> CMP – </a:t>
            </a:r>
            <a:r>
              <a:rPr lang="en-US" sz="3100" dirty="0" smtClean="0"/>
              <a:t>May,2016</a:t>
            </a:r>
            <a:r>
              <a:rPr lang="en-US" sz="3100" dirty="0"/>
              <a:t>.</a:t>
            </a:r>
          </a:p>
          <a:p>
            <a:pPr algn="just"/>
            <a:r>
              <a:rPr lang="en-US" sz="3100" dirty="0" err="1" smtClean="0"/>
              <a:t>Dulanga</a:t>
            </a:r>
            <a:r>
              <a:rPr lang="en-US" sz="3100" dirty="0" smtClean="0"/>
              <a:t> </a:t>
            </a:r>
            <a:r>
              <a:rPr lang="en-US" sz="3100" dirty="0"/>
              <a:t>CMP operationalized –Feb,2018 </a:t>
            </a:r>
          </a:p>
          <a:p>
            <a:pPr algn="just"/>
            <a:r>
              <a:rPr lang="en-US" sz="3100" dirty="0"/>
              <a:t>Functioning of “Coal Mining Head Quarters ,Ranchi” –Aug,2018.</a:t>
            </a:r>
          </a:p>
          <a:p>
            <a:pPr algn="just"/>
            <a:r>
              <a:rPr lang="en-US" sz="3100" dirty="0"/>
              <a:t>“NTPC Mining </a:t>
            </a:r>
            <a:r>
              <a:rPr lang="en-US" sz="3100" dirty="0" err="1"/>
              <a:t>Ltd</a:t>
            </a:r>
            <a:r>
              <a:rPr lang="en-US" sz="3100" dirty="0" err="1" smtClean="0"/>
              <a:t>”a</a:t>
            </a:r>
            <a:r>
              <a:rPr lang="en-US" sz="3100" dirty="0" smtClean="0"/>
              <a:t> wholly owned subsidiary, launched in Aug,19 </a:t>
            </a:r>
            <a:endParaRPr lang="en-US" sz="3100" dirty="0"/>
          </a:p>
          <a:p>
            <a:pPr algn="just"/>
            <a:r>
              <a:rPr lang="en-US" sz="3100" dirty="0" err="1"/>
              <a:t>Tallaipali</a:t>
            </a:r>
            <a:r>
              <a:rPr lang="en-US" sz="3100" dirty="0"/>
              <a:t> (South) </a:t>
            </a:r>
            <a:r>
              <a:rPr lang="en-US" sz="3100" dirty="0" smtClean="0"/>
              <a:t>commencement scheduled </a:t>
            </a:r>
            <a:r>
              <a:rPr lang="en-US" sz="3100" dirty="0"/>
              <a:t>in </a:t>
            </a:r>
            <a:r>
              <a:rPr lang="en-US" sz="3100" dirty="0" smtClean="0"/>
              <a:t>Nov’19</a:t>
            </a:r>
            <a:endParaRPr lang="en-US" sz="3100" dirty="0"/>
          </a:p>
          <a:p>
            <a:pPr algn="just"/>
            <a:r>
              <a:rPr lang="en-US" sz="3100" dirty="0" err="1"/>
              <a:t>Kerendari</a:t>
            </a:r>
            <a:r>
              <a:rPr lang="en-US" sz="3100" dirty="0"/>
              <a:t>  CMP scheduled in </a:t>
            </a:r>
            <a:r>
              <a:rPr lang="en-US" sz="3100" dirty="0" smtClean="0"/>
              <a:t>Nov’19</a:t>
            </a:r>
            <a:r>
              <a:rPr lang="en-US" sz="3100" dirty="0"/>
              <a:t>(Limited Outsourcing)</a:t>
            </a:r>
          </a:p>
          <a:p>
            <a:pPr algn="just"/>
            <a:r>
              <a:rPr lang="en-US" sz="3100" dirty="0" err="1"/>
              <a:t>Tallaipali</a:t>
            </a:r>
            <a:r>
              <a:rPr lang="en-US" sz="3100" dirty="0"/>
              <a:t> (W) &amp; </a:t>
            </a:r>
            <a:r>
              <a:rPr lang="en-US" sz="3100" dirty="0" err="1"/>
              <a:t>Chatti-Bariatu</a:t>
            </a:r>
            <a:r>
              <a:rPr lang="en-US" sz="3100" dirty="0"/>
              <a:t>(S) scheduled in Dec,2019</a:t>
            </a:r>
          </a:p>
        </p:txBody>
      </p:sp>
    </p:spTree>
    <p:extLst>
      <p:ext uri="{BB962C8B-B14F-4D97-AF65-F5344CB8AC3E}">
        <p14:creationId xmlns:p14="http://schemas.microsoft.com/office/powerpoint/2010/main" val="120846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latin typeface="Arial Narrow" panose="020B0606020202030204" pitchFamily="34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</a:rPr>
              <a:t>NTPC’s Coal Mining Projects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6250" y="1195389"/>
            <a:ext cx="11159490" cy="447263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lvl="2" indent="-234950" algn="just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buFont typeface="Arial" pitchFamily="34" charset="0"/>
              <a:buNone/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defRPr/>
            </a:pPr>
            <a:endParaRPr lang="en-US" sz="8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buFont typeface="Arial" pitchFamily="34" charset="0"/>
              <a:buNone/>
              <a:defRPr/>
            </a:pPr>
            <a:endParaRPr lang="en-US" sz="1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buFont typeface="Arial" pitchFamily="34" charset="0"/>
              <a:buNone/>
              <a:defRPr/>
            </a:pPr>
            <a:endParaRPr lang="en-US" sz="1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buFont typeface="Arial" pitchFamily="34" charset="0"/>
              <a:buNone/>
              <a:defRPr/>
            </a:pPr>
            <a:endParaRPr lang="en-US" sz="1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747713" lvl="3" indent="-234950" algn="just">
              <a:buFont typeface="Arial" pitchFamily="34" charset="0"/>
              <a:buNone/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90513" lvl="2" indent="-234950" algn="just" fontAlgn="auto"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2">
              <a:buFont typeface="Arial" pitchFamily="34" charset="0"/>
              <a:buNone/>
              <a:defRPr/>
            </a:pP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60" y="1054798"/>
            <a:ext cx="4837112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Group 6"/>
          <p:cNvGraphicFramePr>
            <a:graphicFrameLocks noGrp="1"/>
          </p:cNvGraphicFramePr>
          <p:nvPr>
            <p:extLst/>
          </p:nvPr>
        </p:nvGraphicFramePr>
        <p:xfrm>
          <a:off x="6936842" y="550324"/>
          <a:ext cx="4007044" cy="3748728"/>
        </p:xfrm>
        <a:graphic>
          <a:graphicData uri="http://schemas.openxmlformats.org/drawingml/2006/table">
            <a:tbl>
              <a:tblPr/>
              <a:tblGrid>
                <a:gridCol w="422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0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7911">
                  <a:extLst>
                    <a:ext uri="{9D8B030D-6E8A-4147-A177-3AD203B41FA5}">
                      <a16:colId xmlns:a16="http://schemas.microsoft.com/office/drawing/2014/main" xmlns="" val="4051719938"/>
                    </a:ext>
                  </a:extLst>
                </a:gridCol>
              </a:tblGrid>
              <a:tr h="4750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바탕" pitchFamily="1" charset="-127"/>
                        </a:rPr>
                        <a:t>Sl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바탕" pitchFamily="1" charset="-127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바탕" pitchFamily="1" charset="-127"/>
                        </a:rPr>
                        <a:t>Name of Coal Blocks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바탕" pitchFamily="1" charset="-127"/>
                        </a:rPr>
                        <a:t>Est. Mine Capacity (MTPA)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바탕" pitchFamily="1" charset="-127"/>
                        </a:rPr>
                        <a:t>EUP (End use Plant)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7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1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Pakri-Barwadih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 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18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Basket mine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20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2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Chatti-Bariatu &amp; CB(South)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7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Barh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-II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3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Kerandari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 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6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Tanda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-II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4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Dulanga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 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7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Darlipalli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5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Talaipalli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 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18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Lara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6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6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Banai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12 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/>
                      </a:pPr>
                      <a:r>
                        <a:rPr lang="en-IN" sz="1100" b="1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Barethi</a:t>
                      </a:r>
                      <a:r>
                        <a:rPr lang="en-IN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9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7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Bhalumuda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11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/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Kudgi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3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8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/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Mandakini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 - B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20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Telengana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144392"/>
                  </a:ext>
                </a:extLst>
              </a:tr>
              <a:tr h="2952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9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/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Banhardih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(JV)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8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Patratu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2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10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/>
                      </a:pPr>
                      <a:r>
                        <a:rPr kumimoji="0" lang="en-US" alt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Badam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(JV)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icrosoft YaHei" pitchFamily="34" charset="-122"/>
                          <a:cs typeface="+mn-cs"/>
                        </a:rPr>
                        <a:t>3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/>
                      </a:pPr>
                      <a:r>
                        <a:rPr lang="en-IN" sz="1100" b="1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Baruni</a:t>
                      </a:r>
                      <a:r>
                        <a:rPr lang="en-IN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-II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icrosoft YaHei" pitchFamily="34" charset="-122"/>
                        <a:cs typeface="+mn-cs"/>
                      </a:endParaRP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2858850"/>
                  </a:ext>
                </a:extLst>
              </a:tr>
              <a:tr h="24203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바탕" pitchFamily="1" charset="-127"/>
                        </a:rPr>
                        <a:t>TOTAL</a:t>
                      </a:r>
                    </a:p>
                  </a:txBody>
                  <a:tcPr marL="68400" marR="68400" marT="18897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76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바탕" pitchFamily="1" charset="-127"/>
                        </a:rPr>
                        <a:t>110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바탕" pitchFamily="1" charset="-127"/>
                      </a:endParaRPr>
                    </a:p>
                  </a:txBody>
                  <a:tcPr marL="68400" marR="68400" marT="18897" marB="0" horzOverflow="overflow">
                    <a:lnL>
                      <a:noFill/>
                    </a:lnL>
                    <a:lnR w="57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바탕" pitchFamily="1" charset="-127"/>
                      </a:endParaRPr>
                    </a:p>
                  </a:txBody>
                  <a:tcPr marL="68400" marR="68400" marT="18897" marB="0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7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1" name="Line 134"/>
          <p:cNvSpPr>
            <a:spLocks noChangeShapeType="1"/>
          </p:cNvSpPr>
          <p:nvPr/>
        </p:nvSpPr>
        <p:spPr bwMode="auto">
          <a:xfrm flipH="1" flipV="1">
            <a:off x="1225214" y="3990514"/>
            <a:ext cx="2090371" cy="1459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aphicFrame>
        <p:nvGraphicFramePr>
          <p:cNvPr id="22" name="Group 146"/>
          <p:cNvGraphicFramePr>
            <a:graphicFrameLocks noGrp="1"/>
          </p:cNvGraphicFramePr>
          <p:nvPr>
            <p:extLst/>
          </p:nvPr>
        </p:nvGraphicFramePr>
        <p:xfrm>
          <a:off x="5412439" y="5351557"/>
          <a:ext cx="1343025" cy="652172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Badam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Coal Block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B26314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54058" marB="4525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North </a:t>
                      </a: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Karanpua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Jharkhand</a:t>
                      </a:r>
                    </a:p>
                  </a:txBody>
                  <a:tcPr marT="54058" marB="4525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3" name="Group 166"/>
          <p:cNvGraphicFramePr>
            <a:graphicFrameLocks noGrp="1"/>
          </p:cNvGraphicFramePr>
          <p:nvPr>
            <p:extLst/>
          </p:nvPr>
        </p:nvGraphicFramePr>
        <p:xfrm>
          <a:off x="129267" y="3747751"/>
          <a:ext cx="1265237" cy="642938"/>
        </p:xfrm>
        <a:graphic>
          <a:graphicData uri="http://schemas.openxmlformats.org/drawingml/2006/table">
            <a:tbl>
              <a:tblPr/>
              <a:tblGrid>
                <a:gridCol w="1265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Talaipalli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</a:p>
                  </a:txBody>
                  <a:tcPr marL="91080" marR="91080" marT="54180" marB="4536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Mand-Raigarh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CF, Chhattisgarh</a:t>
                      </a:r>
                    </a:p>
                  </a:txBody>
                  <a:tcPr marL="91080" marR="91080" marT="54180" marB="4536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" name="Group 176"/>
          <p:cNvGraphicFramePr>
            <a:graphicFrameLocks noGrp="1"/>
          </p:cNvGraphicFramePr>
          <p:nvPr>
            <p:extLst/>
          </p:nvPr>
        </p:nvGraphicFramePr>
        <p:xfrm>
          <a:off x="210996" y="4826794"/>
          <a:ext cx="1601788" cy="53975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12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Banai</a:t>
                      </a:r>
                    </a:p>
                  </a:txBody>
                  <a:tcPr marT="54224" marB="4539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Bhalumuda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B26314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54224" marB="4539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626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Mand-Raigarh CF, Chhattisgarh</a:t>
                      </a:r>
                    </a:p>
                  </a:txBody>
                  <a:tcPr marT="54224" marB="4539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5" name="Group 190"/>
          <p:cNvGraphicFramePr>
            <a:graphicFrameLocks noGrp="1"/>
          </p:cNvGraphicFramePr>
          <p:nvPr>
            <p:extLst/>
          </p:nvPr>
        </p:nvGraphicFramePr>
        <p:xfrm>
          <a:off x="3114055" y="1288639"/>
          <a:ext cx="3252788" cy="539750"/>
        </p:xfrm>
        <a:graphic>
          <a:graphicData uri="http://schemas.openxmlformats.org/drawingml/2006/table">
            <a:tbl>
              <a:tblPr/>
              <a:tblGrid>
                <a:gridCol w="1035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66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Pakri-Barwadih</a:t>
                      </a:r>
                    </a:p>
                  </a:txBody>
                  <a:tcPr marT="54224" marB="4539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Chatti-Bariatu &amp; Chatti-Bariatu(South)</a:t>
                      </a:r>
                    </a:p>
                  </a:txBody>
                  <a:tcPr marT="54224" marB="4539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Kerandari</a:t>
                      </a:r>
                    </a:p>
                  </a:txBody>
                  <a:tcPr marT="54224" marB="4539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2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North </a:t>
                      </a: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Karanpura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CF, Jharkhand</a:t>
                      </a:r>
                    </a:p>
                  </a:txBody>
                  <a:tcPr marT="54224" marB="45397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6" name="Group 209"/>
          <p:cNvGraphicFramePr>
            <a:graphicFrameLocks noGrp="1"/>
          </p:cNvGraphicFramePr>
          <p:nvPr>
            <p:extLst/>
          </p:nvPr>
        </p:nvGraphicFramePr>
        <p:xfrm>
          <a:off x="3392976" y="5210824"/>
          <a:ext cx="1423988" cy="457200"/>
        </p:xfrm>
        <a:graphic>
          <a:graphicData uri="http://schemas.openxmlformats.org/drawingml/2006/table">
            <a:tbl>
              <a:tblPr/>
              <a:tblGrid>
                <a:gridCol w="1423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8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Mandakini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-B</a:t>
                      </a:r>
                    </a:p>
                  </a:txBody>
                  <a:tcPr marL="91080" marR="91080" marT="54144" marB="4533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Talcher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CF, Odisha, </a:t>
                      </a:r>
                    </a:p>
                  </a:txBody>
                  <a:tcPr marL="91080" marR="91080" marT="54144" marB="4533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7" name="Group 221"/>
          <p:cNvGraphicFramePr>
            <a:graphicFrameLocks noGrp="1"/>
          </p:cNvGraphicFramePr>
          <p:nvPr>
            <p:extLst/>
          </p:nvPr>
        </p:nvGraphicFramePr>
        <p:xfrm>
          <a:off x="5364021" y="3451127"/>
          <a:ext cx="1439862" cy="425450"/>
        </p:xfrm>
        <a:graphic>
          <a:graphicData uri="http://schemas.openxmlformats.org/drawingml/2006/table">
            <a:tbl>
              <a:tblPr/>
              <a:tblGrid>
                <a:gridCol w="1439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Banhardih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B26314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1061" marR="91061" marT="54058" marB="4525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Auranga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CF, Jharkhand</a:t>
                      </a:r>
                    </a:p>
                  </a:txBody>
                  <a:tcPr marL="91061" marR="91061" marT="54058" marB="4525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Line 134"/>
          <p:cNvSpPr>
            <a:spLocks noChangeShapeType="1"/>
          </p:cNvSpPr>
          <p:nvPr/>
        </p:nvSpPr>
        <p:spPr bwMode="auto">
          <a:xfrm flipH="1" flipV="1">
            <a:off x="3739959" y="1837341"/>
            <a:ext cx="101600" cy="1747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" name="Line 134"/>
          <p:cNvSpPr>
            <a:spLocks noChangeShapeType="1"/>
          </p:cNvSpPr>
          <p:nvPr/>
        </p:nvSpPr>
        <p:spPr bwMode="auto">
          <a:xfrm flipV="1">
            <a:off x="3895079" y="1818032"/>
            <a:ext cx="825500" cy="17684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" name="Line 134"/>
          <p:cNvSpPr>
            <a:spLocks noChangeShapeType="1"/>
          </p:cNvSpPr>
          <p:nvPr/>
        </p:nvSpPr>
        <p:spPr bwMode="auto">
          <a:xfrm flipV="1">
            <a:off x="3919870" y="1863531"/>
            <a:ext cx="2095500" cy="17684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" name="Line 134"/>
          <p:cNvSpPr>
            <a:spLocks noChangeShapeType="1"/>
          </p:cNvSpPr>
          <p:nvPr/>
        </p:nvSpPr>
        <p:spPr bwMode="auto">
          <a:xfrm>
            <a:off x="3697288" y="3712370"/>
            <a:ext cx="1666732" cy="1885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2" name="Line 134"/>
          <p:cNvSpPr>
            <a:spLocks noChangeShapeType="1"/>
          </p:cNvSpPr>
          <p:nvPr/>
        </p:nvSpPr>
        <p:spPr bwMode="auto">
          <a:xfrm>
            <a:off x="3739959" y="4314494"/>
            <a:ext cx="633597" cy="844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" name="Line 134"/>
          <p:cNvSpPr>
            <a:spLocks noChangeShapeType="1"/>
          </p:cNvSpPr>
          <p:nvPr/>
        </p:nvSpPr>
        <p:spPr bwMode="auto">
          <a:xfrm>
            <a:off x="3875175" y="3797300"/>
            <a:ext cx="1524669" cy="1535341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" name="Line 134"/>
          <p:cNvSpPr>
            <a:spLocks noChangeShapeType="1"/>
          </p:cNvSpPr>
          <p:nvPr/>
        </p:nvSpPr>
        <p:spPr bwMode="auto">
          <a:xfrm flipH="1">
            <a:off x="1483692" y="4079630"/>
            <a:ext cx="1874304" cy="93995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5" name="Line 134"/>
          <p:cNvSpPr>
            <a:spLocks noChangeShapeType="1"/>
          </p:cNvSpPr>
          <p:nvPr/>
        </p:nvSpPr>
        <p:spPr bwMode="auto">
          <a:xfrm flipH="1">
            <a:off x="751476" y="4029077"/>
            <a:ext cx="2553700" cy="84387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" name="Line 134"/>
          <p:cNvSpPr>
            <a:spLocks noChangeShapeType="1"/>
          </p:cNvSpPr>
          <p:nvPr/>
        </p:nvSpPr>
        <p:spPr bwMode="auto">
          <a:xfrm>
            <a:off x="3948644" y="4175542"/>
            <a:ext cx="1393031" cy="415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8" name="Oval 141"/>
          <p:cNvSpPr>
            <a:spLocks noChangeArrowheads="1"/>
          </p:cNvSpPr>
          <p:nvPr/>
        </p:nvSpPr>
        <p:spPr bwMode="auto">
          <a:xfrm>
            <a:off x="3895464" y="4134797"/>
            <a:ext cx="71437" cy="49213"/>
          </a:xfrm>
          <a:prstGeom prst="ellipse">
            <a:avLst/>
          </a:prstGeom>
          <a:solidFill>
            <a:srgbClr val="2F5897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ndara" panose="020E0502030303020204" pitchFamily="34" charset="0"/>
            </a:endParaRPr>
          </a:p>
        </p:txBody>
      </p:sp>
      <p:sp>
        <p:nvSpPr>
          <p:cNvPr id="39" name="Oval 142"/>
          <p:cNvSpPr>
            <a:spLocks noChangeArrowheads="1"/>
          </p:cNvSpPr>
          <p:nvPr/>
        </p:nvSpPr>
        <p:spPr bwMode="auto">
          <a:xfrm>
            <a:off x="3805130" y="3626643"/>
            <a:ext cx="87313" cy="71438"/>
          </a:xfrm>
          <a:prstGeom prst="ellipse">
            <a:avLst/>
          </a:prstGeom>
          <a:solidFill>
            <a:srgbClr val="339966"/>
          </a:solidFill>
          <a:ln w="936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ndara" panose="020E0502030303020204" pitchFamily="34" charset="0"/>
            </a:endParaRPr>
          </a:p>
        </p:txBody>
      </p:sp>
      <p:graphicFrame>
        <p:nvGraphicFramePr>
          <p:cNvPr id="40" name="Group 156"/>
          <p:cNvGraphicFramePr>
            <a:graphicFrameLocks noGrp="1"/>
          </p:cNvGraphicFramePr>
          <p:nvPr>
            <p:extLst/>
          </p:nvPr>
        </p:nvGraphicFramePr>
        <p:xfrm>
          <a:off x="5320507" y="4598194"/>
          <a:ext cx="1423987" cy="457200"/>
        </p:xfrm>
        <a:graphic>
          <a:graphicData uri="http://schemas.openxmlformats.org/drawingml/2006/table">
            <a:tbl>
              <a:tblPr/>
              <a:tblGrid>
                <a:gridCol w="1423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3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Dulanga</a:t>
                      </a:r>
                    </a:p>
                  </a:txBody>
                  <a:tcPr marL="91080" marR="91080" marT="54390" marB="45596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0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IB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6314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Valley CF, Odisha</a:t>
                      </a:r>
                    </a:p>
                  </a:txBody>
                  <a:tcPr marL="91080" marR="91080" marT="54390" marB="45596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1" name="Oval 142"/>
          <p:cNvSpPr>
            <a:spLocks noChangeArrowheads="1"/>
          </p:cNvSpPr>
          <p:nvPr/>
        </p:nvSpPr>
        <p:spPr bwMode="auto">
          <a:xfrm>
            <a:off x="3617119" y="3668712"/>
            <a:ext cx="87313" cy="71438"/>
          </a:xfrm>
          <a:prstGeom prst="ellipse">
            <a:avLst/>
          </a:prstGeom>
          <a:solidFill>
            <a:srgbClr val="339966"/>
          </a:solidFill>
          <a:ln w="936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ndara" panose="020E0502030303020204" pitchFamily="34" charset="0"/>
            </a:endParaRPr>
          </a:p>
        </p:txBody>
      </p:sp>
      <p:sp>
        <p:nvSpPr>
          <p:cNvPr id="42" name="Oval 141"/>
          <p:cNvSpPr>
            <a:spLocks noChangeArrowheads="1"/>
          </p:cNvSpPr>
          <p:nvPr/>
        </p:nvSpPr>
        <p:spPr bwMode="auto">
          <a:xfrm>
            <a:off x="3678438" y="4298951"/>
            <a:ext cx="71438" cy="47625"/>
          </a:xfrm>
          <a:prstGeom prst="ellipse">
            <a:avLst/>
          </a:prstGeom>
          <a:solidFill>
            <a:srgbClr val="2F5897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ndara" panose="020E0502030303020204" pitchFamily="34" charset="0"/>
            </a:endParaRPr>
          </a:p>
        </p:txBody>
      </p:sp>
      <p:sp>
        <p:nvSpPr>
          <p:cNvPr id="43" name="Oval 141"/>
          <p:cNvSpPr>
            <a:spLocks noChangeArrowheads="1"/>
          </p:cNvSpPr>
          <p:nvPr/>
        </p:nvSpPr>
        <p:spPr bwMode="auto">
          <a:xfrm>
            <a:off x="3805130" y="4200526"/>
            <a:ext cx="71437" cy="49212"/>
          </a:xfrm>
          <a:prstGeom prst="ellipse">
            <a:avLst/>
          </a:prstGeom>
          <a:solidFill>
            <a:srgbClr val="2F5897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ndara" panose="020E0502030303020204" pitchFamily="34" charset="0"/>
            </a:endParaRPr>
          </a:p>
        </p:txBody>
      </p:sp>
      <p:sp>
        <p:nvSpPr>
          <p:cNvPr id="44" name="Oval 137"/>
          <p:cNvSpPr>
            <a:spLocks noChangeArrowheads="1"/>
          </p:cNvSpPr>
          <p:nvPr/>
        </p:nvSpPr>
        <p:spPr bwMode="auto">
          <a:xfrm>
            <a:off x="5595938" y="4129088"/>
            <a:ext cx="46037" cy="46037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ndara" panose="020E0502030303020204" pitchFamily="34" charset="0"/>
            </a:endParaRPr>
          </a:p>
        </p:txBody>
      </p:sp>
      <p:sp>
        <p:nvSpPr>
          <p:cNvPr id="45" name="Oval 137"/>
          <p:cNvSpPr>
            <a:spLocks noChangeArrowheads="1"/>
          </p:cNvSpPr>
          <p:nvPr/>
        </p:nvSpPr>
        <p:spPr bwMode="auto">
          <a:xfrm>
            <a:off x="3102577" y="3242509"/>
            <a:ext cx="46038" cy="46037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ndara" panose="020E0502030303020204" pitchFamily="34" charset="0"/>
            </a:endParaRPr>
          </a:p>
        </p:txBody>
      </p:sp>
      <p:sp>
        <p:nvSpPr>
          <p:cNvPr id="46" name="Oval 141"/>
          <p:cNvSpPr>
            <a:spLocks noChangeArrowheads="1"/>
          </p:cNvSpPr>
          <p:nvPr/>
        </p:nvSpPr>
        <p:spPr bwMode="auto">
          <a:xfrm>
            <a:off x="3304808" y="3990514"/>
            <a:ext cx="89556" cy="132863"/>
          </a:xfrm>
          <a:prstGeom prst="ellipse">
            <a:avLst/>
          </a:prstGeom>
          <a:solidFill>
            <a:srgbClr val="2F5897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ndara" panose="020E0502030303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25430"/>
              </p:ext>
            </p:extLst>
          </p:nvPr>
        </p:nvGraphicFramePr>
        <p:xfrm>
          <a:off x="6963864" y="4346576"/>
          <a:ext cx="4992317" cy="1355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213">
                  <a:extLst>
                    <a:ext uri="{9D8B030D-6E8A-4147-A177-3AD203B41FA5}">
                      <a16:colId xmlns:a16="http://schemas.microsoft.com/office/drawing/2014/main" xmlns="" val="2405356042"/>
                    </a:ext>
                  </a:extLst>
                </a:gridCol>
                <a:gridCol w="2061104">
                  <a:extLst>
                    <a:ext uri="{9D8B030D-6E8A-4147-A177-3AD203B41FA5}">
                      <a16:colId xmlns:a16="http://schemas.microsoft.com/office/drawing/2014/main" xmlns="" val="366910517"/>
                    </a:ext>
                  </a:extLst>
                </a:gridCol>
              </a:tblGrid>
              <a:tr h="451705">
                <a:tc>
                  <a:txBody>
                    <a:bodyPr/>
                    <a:lstStyle/>
                    <a:p>
                      <a:r>
                        <a:rPr lang="en-US" dirty="0"/>
                        <a:t>Coal Based Plants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</a:t>
                      </a:r>
                      <a:r>
                        <a:rPr lang="en-US" dirty="0"/>
                        <a:t>Nos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2287030"/>
                  </a:ext>
                </a:extLst>
              </a:tr>
              <a:tr h="451705">
                <a:tc>
                  <a:txBody>
                    <a:bodyPr/>
                    <a:lstStyle/>
                    <a:p>
                      <a:r>
                        <a:rPr lang="en-US" dirty="0"/>
                        <a:t>Coal Reserve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 Billion </a:t>
                      </a:r>
                      <a:r>
                        <a:rPr lang="en-US" dirty="0" err="1"/>
                        <a:t>Tonne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6184192"/>
                  </a:ext>
                </a:extLst>
              </a:tr>
              <a:tr h="451705">
                <a:tc>
                  <a:txBody>
                    <a:bodyPr/>
                    <a:lstStyle/>
                    <a:p>
                      <a:r>
                        <a:rPr lang="en-US" dirty="0"/>
                        <a:t>Estimated Coal</a:t>
                      </a:r>
                      <a:r>
                        <a:rPr lang="en-US" baseline="0" dirty="0"/>
                        <a:t> Production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 </a:t>
                      </a:r>
                      <a:r>
                        <a:rPr lang="en-US" dirty="0"/>
                        <a:t>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955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45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788</Words>
  <Application>Microsoft Macintosh PowerPoint</Application>
  <PresentationFormat>Custom</PresentationFormat>
  <Paragraphs>303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FOREWORD</vt:lpstr>
      <vt:lpstr>NTPC at Glance</vt:lpstr>
      <vt:lpstr>NTPC Capacity at a Glance</vt:lpstr>
      <vt:lpstr>Coal Sourcing(2018-19)</vt:lpstr>
      <vt:lpstr>PowerPoint Presentation</vt:lpstr>
      <vt:lpstr>Our Objectives </vt:lpstr>
      <vt:lpstr>Foray into Coal Mining</vt:lpstr>
      <vt:lpstr> NTPC’s Coal Mining Projects</vt:lpstr>
      <vt:lpstr>PowerPoint Presentation</vt:lpstr>
      <vt:lpstr>Our Risks</vt:lpstr>
      <vt:lpstr> Our Challenges  </vt:lpstr>
      <vt:lpstr>Our USPs</vt:lpstr>
      <vt:lpstr>Inductions on the anvil ..</vt:lpstr>
      <vt:lpstr>Our partners..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Mohapatra</dc:creator>
  <cp:lastModifiedBy>Jibanendu Mohapatra</cp:lastModifiedBy>
  <cp:revision>198</cp:revision>
  <cp:lastPrinted>2019-09-09T06:37:01Z</cp:lastPrinted>
  <dcterms:created xsi:type="dcterms:W3CDTF">2019-07-09T13:47:25Z</dcterms:created>
  <dcterms:modified xsi:type="dcterms:W3CDTF">2019-09-24T04:23:42Z</dcterms:modified>
</cp:coreProperties>
</file>